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0"/>
  </p:notesMasterIdLst>
  <p:sldIdLst>
    <p:sldId id="523" r:id="rId2"/>
    <p:sldId id="524" r:id="rId3"/>
    <p:sldId id="584" r:id="rId4"/>
    <p:sldId id="585" r:id="rId5"/>
    <p:sldId id="525" r:id="rId6"/>
    <p:sldId id="526" r:id="rId7"/>
    <p:sldId id="527" r:id="rId8"/>
    <p:sldId id="528" r:id="rId9"/>
    <p:sldId id="529" r:id="rId10"/>
    <p:sldId id="530" r:id="rId11"/>
    <p:sldId id="536" r:id="rId12"/>
    <p:sldId id="537" r:id="rId13"/>
    <p:sldId id="550" r:id="rId14"/>
    <p:sldId id="551" r:id="rId15"/>
    <p:sldId id="552" r:id="rId16"/>
    <p:sldId id="538" r:id="rId17"/>
    <p:sldId id="548" r:id="rId18"/>
    <p:sldId id="549" r:id="rId19"/>
    <p:sldId id="553" r:id="rId20"/>
    <p:sldId id="539" r:id="rId21"/>
    <p:sldId id="556" r:id="rId22"/>
    <p:sldId id="555" r:id="rId23"/>
    <p:sldId id="554" r:id="rId24"/>
    <p:sldId id="540" r:id="rId25"/>
    <p:sldId id="557" r:id="rId26"/>
    <p:sldId id="558" r:id="rId27"/>
    <p:sldId id="561" r:id="rId28"/>
    <p:sldId id="562" r:id="rId29"/>
    <p:sldId id="563" r:id="rId30"/>
    <p:sldId id="564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574" r:id="rId41"/>
    <p:sldId id="571" r:id="rId42"/>
    <p:sldId id="576" r:id="rId43"/>
    <p:sldId id="579" r:id="rId44"/>
    <p:sldId id="577" r:id="rId45"/>
    <p:sldId id="578" r:id="rId46"/>
    <p:sldId id="559" r:id="rId47"/>
    <p:sldId id="580" r:id="rId48"/>
    <p:sldId id="541" r:id="rId49"/>
    <p:sldId id="542" r:id="rId50"/>
    <p:sldId id="543" r:id="rId51"/>
    <p:sldId id="544" r:id="rId52"/>
    <p:sldId id="545" r:id="rId53"/>
    <p:sldId id="546" r:id="rId54"/>
    <p:sldId id="547" r:id="rId55"/>
    <p:sldId id="581" r:id="rId56"/>
    <p:sldId id="582" r:id="rId57"/>
    <p:sldId id="583" r:id="rId58"/>
    <p:sldId id="448" r:id="rId59"/>
    <p:sldId id="451" r:id="rId60"/>
    <p:sldId id="470" r:id="rId61"/>
    <p:sldId id="452" r:id="rId62"/>
    <p:sldId id="454" r:id="rId63"/>
    <p:sldId id="467" r:id="rId64"/>
    <p:sldId id="469" r:id="rId65"/>
    <p:sldId id="318" r:id="rId66"/>
    <p:sldId id="459" r:id="rId67"/>
    <p:sldId id="471" r:id="rId68"/>
    <p:sldId id="461" r:id="rId69"/>
    <p:sldId id="486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4" r:id="rId78"/>
    <p:sldId id="495" r:id="rId79"/>
    <p:sldId id="497" r:id="rId80"/>
    <p:sldId id="521" r:id="rId81"/>
    <p:sldId id="522" r:id="rId82"/>
    <p:sldId id="473" r:id="rId83"/>
    <p:sldId id="498" r:id="rId84"/>
    <p:sldId id="508" r:id="rId85"/>
    <p:sldId id="505" r:id="rId86"/>
    <p:sldId id="510" r:id="rId87"/>
    <p:sldId id="511" r:id="rId88"/>
    <p:sldId id="512" r:id="rId89"/>
    <p:sldId id="513" r:id="rId90"/>
    <p:sldId id="507" r:id="rId91"/>
    <p:sldId id="500" r:id="rId92"/>
    <p:sldId id="501" r:id="rId93"/>
    <p:sldId id="515" r:id="rId94"/>
    <p:sldId id="516" r:id="rId95"/>
    <p:sldId id="518" r:id="rId96"/>
    <p:sldId id="503" r:id="rId97"/>
    <p:sldId id="504" r:id="rId98"/>
    <p:sldId id="517" r:id="rId99"/>
    <p:sldId id="474" r:id="rId100"/>
    <p:sldId id="475" r:id="rId101"/>
    <p:sldId id="476" r:id="rId102"/>
    <p:sldId id="447" r:id="rId103"/>
    <p:sldId id="483" r:id="rId104"/>
    <p:sldId id="477" r:id="rId105"/>
    <p:sldId id="478" r:id="rId106"/>
    <p:sldId id="481" r:id="rId107"/>
    <p:sldId id="482" r:id="rId108"/>
    <p:sldId id="484" r:id="rId10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0101"/>
    <a:srgbClr val="10253F"/>
    <a:srgbClr val="151A3C"/>
    <a:srgbClr val="8EB4E3"/>
    <a:srgbClr val="2B2B2B"/>
    <a:srgbClr val="233B0E"/>
    <a:srgbClr val="5DA82B"/>
    <a:srgbClr val="1C1A18"/>
    <a:srgbClr val="021F27"/>
    <a:srgbClr val="006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86" autoAdjust="0"/>
    <p:restoredTop sz="81308" autoAdjust="0"/>
  </p:normalViewPr>
  <p:slideViewPr>
    <p:cSldViewPr snapToGrid="0" snapToObjects="1">
      <p:cViewPr varScale="1">
        <p:scale>
          <a:sx n="129" d="100"/>
          <a:sy n="129" d="100"/>
        </p:scale>
        <p:origin x="-320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interSettings" Target="printerSettings/printerSettings1.bin"/><Relationship Id="rId112" Type="http://schemas.openxmlformats.org/officeDocument/2006/relationships/presProps" Target="presProps.xml"/><Relationship Id="rId113" Type="http://schemas.openxmlformats.org/officeDocument/2006/relationships/viewProps" Target="viewProps.xml"/><Relationship Id="rId114" Type="http://schemas.openxmlformats.org/officeDocument/2006/relationships/theme" Target="theme/theme1.xml"/><Relationship Id="rId11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INGEST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EXTRACT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9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33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81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32" y="306389"/>
            <a:ext cx="8539165" cy="299787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800101"/>
            <a:ext cx="8537575" cy="3663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77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3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20.wdp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0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1.png"/><Relationship Id="rId12" Type="http://schemas.microsoft.com/office/2007/relationships/hdphoto" Target="../media/hdphoto24.wdp"/><Relationship Id="rId13" Type="http://schemas.openxmlformats.org/officeDocument/2006/relationships/image" Target="../media/image42.png"/><Relationship Id="rId14" Type="http://schemas.microsoft.com/office/2007/relationships/hdphoto" Target="../media/hdphoto25.wdp"/><Relationship Id="rId15" Type="http://schemas.openxmlformats.org/officeDocument/2006/relationships/image" Target="../media/image43.png"/><Relationship Id="rId16" Type="http://schemas.microsoft.com/office/2007/relationships/hdphoto" Target="../media/hdphoto26.wdp"/><Relationship Id="rId17" Type="http://schemas.openxmlformats.org/officeDocument/2006/relationships/image" Target="../media/image44.png"/><Relationship Id="rId18" Type="http://schemas.microsoft.com/office/2007/relationships/hdphoto" Target="../media/hdphoto27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microsoft.com/office/2007/relationships/hdphoto" Target="../media/hdphoto20.wdp"/><Relationship Id="rId5" Type="http://schemas.openxmlformats.org/officeDocument/2006/relationships/image" Target="../media/image38.png"/><Relationship Id="rId6" Type="http://schemas.microsoft.com/office/2007/relationships/hdphoto" Target="../media/hdphoto21.wdp"/><Relationship Id="rId7" Type="http://schemas.openxmlformats.org/officeDocument/2006/relationships/image" Target="../media/image39.png"/><Relationship Id="rId8" Type="http://schemas.microsoft.com/office/2007/relationships/hdphoto" Target="../media/hdphoto22.wdp"/><Relationship Id="rId9" Type="http://schemas.openxmlformats.org/officeDocument/2006/relationships/image" Target="../media/image40.png"/><Relationship Id="rId10" Type="http://schemas.microsoft.com/office/2007/relationships/hdphoto" Target="../media/hdphoto23.wdp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28.wdp"/><Relationship Id="rId4" Type="http://schemas.openxmlformats.org/officeDocument/2006/relationships/image" Target="../media/image2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10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2.png"/><Relationship Id="rId5" Type="http://schemas.microsoft.com/office/2007/relationships/hdphoto" Target="../media/hdphoto8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microsoft.com/office/2007/relationships/hdphoto" Target="../media/hdphoto10.wdp"/><Relationship Id="rId14" Type="http://schemas.openxmlformats.org/officeDocument/2006/relationships/image" Target="../media/image4.png"/><Relationship Id="rId15" Type="http://schemas.microsoft.com/office/2007/relationships/hdphoto" Target="../media/hdphoto13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11.wdp"/><Relationship Id="rId8" Type="http://schemas.openxmlformats.org/officeDocument/2006/relationships/image" Target="../media/image21.png"/><Relationship Id="rId9" Type="http://schemas.microsoft.com/office/2007/relationships/hdphoto" Target="../media/hdphoto12.wdp"/><Relationship Id="rId10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5.png"/><Relationship Id="rId5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5.png"/><Relationship Id="rId5" Type="http://schemas.microsoft.com/office/2007/relationships/hdphoto" Target="../media/hdphoto3.wdp"/><Relationship Id="rId6" Type="http://schemas.openxmlformats.org/officeDocument/2006/relationships/image" Target="../media/image6.png"/><Relationship Id="rId7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6.png"/><Relationship Id="rId5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6.wdp"/><Relationship Id="rId5" Type="http://schemas.openxmlformats.org/officeDocument/2006/relationships/image" Target="../media/image2.pn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6.png"/><Relationship Id="rId5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microsoft.com/office/2007/relationships/hdphoto" Target="../media/hdphoto1.wdp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4.png"/><Relationship Id="rId5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04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64 teams</a:t>
            </a: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3847936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44914" y="260350"/>
            <a:ext cx="7654173" cy="4622800"/>
            <a:chOff x="742183" y="254000"/>
            <a:chExt cx="7654173" cy="4622800"/>
          </a:xfrm>
        </p:grpSpPr>
        <p:sp>
          <p:nvSpPr>
            <p:cNvPr id="7" name="TextBox 6"/>
            <p:cNvSpPr txBox="1"/>
            <p:nvPr/>
          </p:nvSpPr>
          <p:spPr>
            <a:xfrm>
              <a:off x="742183" y="2920236"/>
              <a:ext cx="3205974" cy="13542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9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CLOUD 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STREAMS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73556" y="254000"/>
              <a:ext cx="4622800" cy="462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66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3219665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283" y="426495"/>
            <a:ext cx="265106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Traditional Apps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284" y="1247519"/>
            <a:ext cx="2651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Enterprise SI/SB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31283" y="2280021"/>
            <a:ext cx="279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Tight coupling between data models and business domains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hard to deploy, scale, troubleshoot, or monitor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Delays time to market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231652" y="426495"/>
            <a:ext cx="275781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</a:t>
            </a:r>
            <a:r>
              <a:rPr lang="en-US" sz="2500" b="1" dirty="0" err="1" smtClean="0">
                <a:solidFill>
                  <a:srgbClr val="800000"/>
                </a:solidFill>
              </a:rPr>
              <a:t>Microservices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47003" y="1247519"/>
            <a:ext cx="2737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Existing SI/SB workload dissected into distributed cloud native spring boot apps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31652" y="2280021"/>
            <a:ext cx="27373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Develop, test, and deploy in isolation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Apply modern </a:t>
            </a:r>
            <a:r>
              <a:rPr lang="en-US" sz="1400" dirty="0" err="1" smtClean="0"/>
              <a:t>microservices</a:t>
            </a:r>
            <a:r>
              <a:rPr lang="en-US" sz="1400" dirty="0" smtClean="0"/>
              <a:t> patterns including composition and messaging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Operationally easy to govern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131428" y="318773"/>
            <a:ext cx="27373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 smtClean="0">
                <a:solidFill>
                  <a:srgbClr val="800000"/>
                </a:solidFill>
              </a:rPr>
              <a:t>Data Integration as a Service</a:t>
            </a:r>
            <a:endParaRPr lang="en-US" sz="2500" b="1" dirty="0">
              <a:solidFill>
                <a:srgbClr val="80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49007" y="1247519"/>
            <a:ext cx="2737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 scalable service for real-time stream and batch based data pipelines.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149007" y="2280021"/>
            <a:ext cx="273734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Streams or jobs as compositions of message driven </a:t>
            </a:r>
            <a:r>
              <a:rPr lang="en-US" sz="1400" dirty="0" err="1" smtClean="0"/>
              <a:t>microservices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Declaritive</a:t>
            </a:r>
            <a:r>
              <a:rPr lang="en-US" sz="1400" dirty="0" smtClean="0"/>
              <a:t> DSL to create data-centric pipelines; zero coding for common use-cases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Complete operational and orchestration coverage</a:t>
            </a:r>
            <a:endParaRPr lang="en-US" sz="14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48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096000" y="305017"/>
            <a:ext cx="0" cy="4465766"/>
          </a:xfrm>
          <a:prstGeom prst="line">
            <a:avLst/>
          </a:prstGeom>
          <a:ln w="381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1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4" y="2100288"/>
            <a:ext cx="8537575" cy="304321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Cloud Streams</a:t>
            </a:r>
          </a:p>
          <a:p>
            <a:pPr marL="0" indent="0">
              <a:buNone/>
            </a:pPr>
            <a:r>
              <a:rPr lang="en-US" sz="1800" b="1" dirty="0" smtClean="0"/>
              <a:t>Project:</a:t>
            </a:r>
            <a:r>
              <a:rPr lang="en-US" sz="1800" dirty="0" smtClean="0"/>
              <a:t> spring.io/spring-cloud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/spring-cloud/spring-cloud-streams</a:t>
            </a:r>
          </a:p>
          <a:p>
            <a:pPr marL="0" indent="0">
              <a:buNone/>
            </a:pPr>
            <a:r>
              <a:rPr lang="en-US" sz="1800" b="1" dirty="0" err="1" smtClean="0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 smtClean="0"/>
              <a:t>jira.spring.io</a:t>
            </a:r>
            <a:r>
              <a:rPr lang="en-US" sz="1800" dirty="0"/>
              <a:t>/browse</a:t>
            </a:r>
            <a:r>
              <a:rPr lang="en-US" sz="1800" dirty="0" smtClean="0"/>
              <a:t>/XD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Boot</a:t>
            </a:r>
          </a:p>
          <a:p>
            <a:pPr marL="0" indent="0">
              <a:buNone/>
            </a:pPr>
            <a:r>
              <a:rPr lang="en-US" sz="1800" b="1" dirty="0" smtClean="0"/>
              <a:t>Project: </a:t>
            </a:r>
            <a:r>
              <a:rPr lang="en-US" sz="1800" dirty="0" err="1" smtClean="0"/>
              <a:t>spring.io</a:t>
            </a:r>
            <a:r>
              <a:rPr lang="en-US" sz="1800" dirty="0" smtClean="0"/>
              <a:t>/spring-boot</a:t>
            </a:r>
          </a:p>
          <a:p>
            <a:pPr marL="0" indent="0">
              <a:buNone/>
            </a:pPr>
            <a:r>
              <a:rPr lang="en-US" sz="1800" b="1" dirty="0" err="1" smtClean="0"/>
              <a:t>Github</a:t>
            </a:r>
            <a:r>
              <a:rPr lang="en-US" sz="1800" b="1" dirty="0" smtClean="0"/>
              <a:t>:</a:t>
            </a:r>
            <a:r>
              <a:rPr lang="en-US" sz="1800" dirty="0" smtClean="0"/>
              <a:t> </a:t>
            </a:r>
            <a:r>
              <a:rPr lang="en-US" sz="1800" dirty="0" err="1" smtClean="0"/>
              <a:t>github.com</a:t>
            </a:r>
            <a:r>
              <a:rPr lang="en-US" sz="1800" dirty="0" smtClean="0"/>
              <a:t>/spring-projects/spring-boot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6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100287"/>
            <a:ext cx="3953866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Pivota</a:t>
            </a:r>
            <a:r>
              <a:rPr lang="en-US" b="1" kern="0" dirty="0" smtClean="0">
                <a:solidFill>
                  <a:srgbClr val="387C2C"/>
                </a:solidFill>
                <a:latin typeface="Arial" pitchFamily="34" charset="0"/>
              </a:rPr>
              <a:t>l: </a:t>
            </a:r>
            <a:r>
              <a:rPr lang="en-US" b="1" kern="0" dirty="0" err="1" smtClean="0">
                <a:latin typeface="Arial" pitchFamily="34" charset="0"/>
              </a:rPr>
              <a:t>pivotal.io</a:t>
            </a:r>
            <a:endParaRPr lang="en-US" sz="1800" b="1" kern="0" dirty="0" smtClean="0">
              <a:latin typeface="Arial" pitchFamily="34" charset="0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 smtClean="0">
                <a:solidFill>
                  <a:srgbClr val="387C2C"/>
                </a:solidFill>
                <a:latin typeface="Arial" pitchFamily="34" charset="0"/>
                <a:ea typeface="+mn-ea"/>
              </a:rPr>
              <a:t>Twitter</a:t>
            </a: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4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5322" y="1407695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Gambling is based on choosing a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206" y="18998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 Quintillion possible combinations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4352" y="1919584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Warren Buffet offered 1 billion dollars for a perfect bracket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9714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24111" y="1771923"/>
            <a:ext cx="1969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ESPN Scoring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15236" y="1929428"/>
            <a:ext cx="353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qualifies as a “good bracket”?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8592" y="2372409"/>
            <a:ext cx="289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Not that crazy of a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949116"/>
            <a:ext cx="252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perfect bracket is 1920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4352" y="1968804"/>
            <a:ext cx="158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 ARE WE?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83184" y="2382253"/>
            <a:ext cx="20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Winner scored 1830</a:t>
            </a:r>
          </a:p>
        </p:txBody>
      </p: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6712" y="2293656"/>
            <a:ext cx="76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crack the top 100 out of the 11 million brackets submitted, you needed 1760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8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70248" y="2018024"/>
            <a:ext cx="5242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However scores typically have a pretty tight bell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532" y="1693171"/>
            <a:ext cx="38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aren’t looking for a perfect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85124" y="1791611"/>
            <a:ext cx="296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are we going to do that?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70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19296" y="1683327"/>
            <a:ext cx="4369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a model to generate millions of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21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48257" y="1181282"/>
            <a:ext cx="385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Filter statistically unlikely scenarios 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8060" y="1614419"/>
            <a:ext cx="45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Score remaining brackets based on other input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07905" y="1427383"/>
            <a:ext cx="1608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Pivotal is hiring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7090" y="1870364"/>
            <a:ext cx="2818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bracket is “our bracket”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436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93424" y="1978648"/>
            <a:ext cx="281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do we implement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11570" y="1712859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components execute at different times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53072" y="2096776"/>
            <a:ext cx="357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Different steps should be decoupled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63888" y="180145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deployment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42652" y="2018024"/>
            <a:ext cx="42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 each component as a </a:t>
            </a:r>
            <a:r>
              <a:rPr lang="en-US" dirty="0" err="1" smtClean="0"/>
              <a:t>microservice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2188" y="1515979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Obey the 12 factor app principals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31261" y="1870364"/>
            <a:ext cx="3395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 and deck available on </a:t>
            </a:r>
            <a:r>
              <a:rPr lang="en-US" dirty="0" err="1" smtClean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383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454" y="2273968"/>
            <a:ext cx="15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short lived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96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2806" y="1604575"/>
            <a:ext cx="2972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Introducing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14661" y="1653795"/>
            <a:ext cx="6263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framework for providing functional and nonfunctional features</a:t>
            </a:r>
          </a:p>
          <a:p>
            <a:r>
              <a:rPr lang="en-US" dirty="0"/>
              <a:t>f</a:t>
            </a:r>
            <a:r>
              <a:rPr lang="en-US" dirty="0" smtClean="0"/>
              <a:t>or building short lived </a:t>
            </a:r>
            <a:r>
              <a:rPr lang="en-US" dirty="0" err="1" smtClean="0"/>
              <a:t>microservices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4883" y="1594731"/>
            <a:ext cx="14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4815" y="2362565"/>
            <a:ext cx="282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Orchestrating multiple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1607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034" y="2018024"/>
            <a:ext cx="390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walking through our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45742" y="2136152"/>
            <a:ext cx="74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Code!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71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943362"/>
            <a:ext cx="107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0600" y="1634107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 POOL POLL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2343" y="1693171"/>
            <a:ext cx="180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Batch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53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008180"/>
            <a:ext cx="402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via Spring Cloud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300" y="2008180"/>
            <a:ext cx="21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 early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88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279" y="1506135"/>
            <a:ext cx="13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 early 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8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79519" y="1358475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9213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369" y="1260034"/>
            <a:ext cx="9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5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760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80" y="1978623"/>
            <a:ext cx="4788782" cy="2992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9730" y="1332382"/>
            <a:ext cx="3938740" cy="11895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EVOLUTION OF DATA </a:t>
            </a:r>
          </a:p>
          <a:p>
            <a:pPr>
              <a:lnSpc>
                <a:spcPct val="80000"/>
              </a:lnSpc>
            </a:pPr>
            <a:r>
              <a:rPr lang="en-US" sz="51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APPLICATIONS</a:t>
            </a:r>
            <a:endParaRPr lang="en-US" sz="51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0953" y="244899"/>
            <a:ext cx="3265051" cy="326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0644" y="693430"/>
            <a:ext cx="2512401" cy="25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EXISTING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INTEGRATION AND BATCH</a:t>
            </a:r>
          </a:p>
        </p:txBody>
      </p:sp>
    </p:spTree>
    <p:extLst>
      <p:ext uri="{BB962C8B-B14F-4D97-AF65-F5344CB8AC3E}">
        <p14:creationId xmlns:p14="http://schemas.microsoft.com/office/powerpoint/2010/main" val="394808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580566">
            <a:off x="2049195" y="1733975"/>
            <a:ext cx="23653881" cy="6740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&lt;?xml version="1.0" encoding="UTF-8"?&gt;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&lt;beans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xmlns:xsi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="http://www.w3.org/2001/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XMLSchema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-instance"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xsi:schemaLocation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batch.xsd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 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/schema/beans/spring-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beans.xsd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&lt;job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ioSampleJob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xmlns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="http://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www.springframework.org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/schema/batch"&gt;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&lt;step id="step1"&gt;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&lt;chunk reader="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itemReader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processor="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writer="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itemWriter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      commit-interval="2"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   &lt;/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tasklet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   &lt;/step&gt;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&lt;/job&gt;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/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   &lt;bean id="</a:t>
            </a:r>
            <a:r>
              <a:rPr lang="en-US" b="1" dirty="0" err="1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itemProcessor</a:t>
            </a: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" class="org.springframework.batch.sample.domain.trade.internal.CustomerCreditIncreaseProcessor" /&gt;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  <a:t>&lt;/beans&gt;</a:t>
            </a:r>
            <a:br>
              <a:rPr lang="en-US" b="1" dirty="0">
                <a:solidFill>
                  <a:schemeClr val="tx1">
                    <a:alpha val="20000"/>
                  </a:schemeClr>
                </a:solidFill>
                <a:latin typeface="Courier New"/>
                <a:cs typeface="Courier New"/>
              </a:rPr>
            </a:br>
            <a:endParaRPr lang="en-US" b="1" dirty="0">
              <a:solidFill>
                <a:schemeClr val="tx1">
                  <a:alpha val="20000"/>
                </a:schemeClr>
              </a:solidFill>
              <a:latin typeface="Courier New"/>
              <a:cs typeface="Courier New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3598" y="2022882"/>
            <a:ext cx="2938716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ZERO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CODING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53891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278452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141" y="1260034"/>
            <a:ext cx="391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Infographic</a:t>
            </a:r>
            <a:r>
              <a:rPr lang="en-US" dirty="0" smtClean="0"/>
              <a:t> for stats on the </a:t>
            </a:r>
            <a:r>
              <a:rPr lang="en-US" dirty="0" err="1" smtClean="0"/>
              <a:t>tournement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7" descr="icon_33514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825286" y="44211"/>
            <a:ext cx="4772454" cy="47724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257668" y="814382"/>
            <a:ext cx="299078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rgbClr val="345D1A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287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199" y="807305"/>
            <a:ext cx="8821519" cy="3528890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81076" y="2340918"/>
            <a:ext cx="7781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http 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filter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acmeenrich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 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| 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shell | </a:t>
            </a:r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hdfs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5928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Ingestion Stream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131" y="2156252"/>
            <a:ext cx="83377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IoT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-HTTP.shell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&gt; </a:t>
            </a:r>
            <a:r>
              <a:rPr lang="en-US" sz="2400" dirty="0" err="1">
                <a:solidFill>
                  <a:srgbClr val="A9B7C2"/>
                </a:solidFill>
                <a:latin typeface="Menlo Regular"/>
                <a:cs typeface="Menlo Regular"/>
              </a:rPr>
              <a:t>typeconversiontransformer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 | </a:t>
            </a:r>
            <a:endParaRPr lang="en-US" sz="2400" dirty="0" smtClean="0">
              <a:solidFill>
                <a:srgbClr val="A9B7C2"/>
              </a:solidFill>
              <a:latin typeface="Menlo Regular"/>
              <a:cs typeface="Menlo Regular"/>
            </a:endParaRPr>
          </a:p>
          <a:p>
            <a:r>
              <a:rPr lang="en-US" sz="24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gemfire</a:t>
            </a:r>
            <a:r>
              <a:rPr lang="en-US" sz="2400" dirty="0">
                <a:solidFill>
                  <a:srgbClr val="A9B7C2"/>
                </a:solidFill>
                <a:latin typeface="Menlo Regular"/>
                <a:cs typeface="Menlo Regular"/>
              </a:rPr>
              <a:t>-</a:t>
            </a:r>
            <a:r>
              <a:rPr lang="en-US" sz="2400" dirty="0" smtClean="0">
                <a:solidFill>
                  <a:srgbClr val="A9B7C2"/>
                </a:solidFill>
                <a:latin typeface="Menlo Regular"/>
                <a:cs typeface="Menlo Regular"/>
              </a:rPr>
              <a:t>server</a:t>
            </a:r>
            <a:endParaRPr lang="en-US" sz="2400" dirty="0">
              <a:solidFill>
                <a:srgbClr val="A9B7C2"/>
              </a:solidFill>
              <a:latin typeface="Menlo Regular"/>
              <a:cs typeface="Menlo Regula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5779" y="903707"/>
            <a:ext cx="3520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rPr>
              <a:t>// Tap Definitions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2156408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56436" y="685831"/>
            <a:ext cx="3841690" cy="38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68007" y="2970499"/>
            <a:ext cx="395719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VERSION 2.0</a:t>
            </a:r>
          </a:p>
        </p:txBody>
      </p:sp>
    </p:spTree>
    <p:extLst>
      <p:ext uri="{BB962C8B-B14F-4D97-AF65-F5344CB8AC3E}">
        <p14:creationId xmlns:p14="http://schemas.microsoft.com/office/powerpoint/2010/main" val="124344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96545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46"/>
          <a:stretch/>
        </p:blipFill>
        <p:spPr>
          <a:xfrm>
            <a:off x="2587522" y="852115"/>
            <a:ext cx="3968957" cy="3439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296" y="865174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7377" y="3296997"/>
            <a:ext cx="2903843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36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4785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 descr="C:\Users\sdunn\Documents\Pivotal\brand\logo\project icons\spring-boot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1537" y="703530"/>
            <a:ext cx="3587941" cy="3587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7477" y="2942326"/>
            <a:ext cx="5199056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DECOMPOSE INTO BOOT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</p:txBody>
      </p:sp>
    </p:spTree>
    <p:extLst>
      <p:ext uri="{BB962C8B-B14F-4D97-AF65-F5344CB8AC3E}">
        <p14:creationId xmlns:p14="http://schemas.microsoft.com/office/powerpoint/2010/main" val="441379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2008180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About the tournament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STREAM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MESSAGING</a:t>
            </a:r>
          </a:p>
        </p:txBody>
      </p:sp>
    </p:spTree>
    <p:extLst>
      <p:ext uri="{BB962C8B-B14F-4D97-AF65-F5344CB8AC3E}">
        <p14:creationId xmlns:p14="http://schemas.microsoft.com/office/powerpoint/2010/main" val="2170638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03244" y="71070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853050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 TASK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HANDLES STATE</a:t>
            </a:r>
          </a:p>
        </p:txBody>
      </p:sp>
    </p:spTree>
    <p:extLst>
      <p:ext uri="{BB962C8B-B14F-4D97-AF65-F5344CB8AC3E}">
        <p14:creationId xmlns:p14="http://schemas.microsoft.com/office/powerpoint/2010/main" val="391407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4729" y="774479"/>
            <a:ext cx="3594542" cy="35945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6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6334" y="2835908"/>
            <a:ext cx="4314001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BATCH 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CLOUDFOUNDRY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5682" y="693430"/>
            <a:ext cx="3453482" cy="34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5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7520" y="751713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9565" y="863992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BRIEF INTRO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BATCH</a:t>
            </a:r>
          </a:p>
        </p:txBody>
      </p:sp>
    </p:spTree>
    <p:extLst>
      <p:ext uri="{BB962C8B-B14F-4D97-AF65-F5344CB8AC3E}">
        <p14:creationId xmlns:p14="http://schemas.microsoft.com/office/powerpoint/2010/main" val="2025945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779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9"/>
          <a:stretch/>
        </p:blipFill>
        <p:spPr>
          <a:xfrm>
            <a:off x="262744" y="260764"/>
            <a:ext cx="2594585" cy="20546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5611" y="2205949"/>
            <a:ext cx="717277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D69827"/>
                </a:solidFill>
                <a:latin typeface="Helvetica Neue Bold Condensed"/>
                <a:cs typeface="Helvetica Neue Bold Condensed"/>
              </a:rPr>
              <a:t>Batch processing</a:t>
            </a:r>
            <a:r>
              <a:rPr lang="en-US" sz="3600" dirty="0">
                <a:latin typeface="Helvetica Neue Bold Condensed"/>
                <a:cs typeface="Helvetica Neue Bold Condensed"/>
              </a:rPr>
              <a:t>, … is defined as the </a:t>
            </a:r>
            <a:endParaRPr lang="en-US" sz="3600" dirty="0" smtClean="0">
              <a:latin typeface="Helvetica Neue Bold Condensed"/>
              <a:cs typeface="Helvetica Neue Bold Condensed"/>
            </a:endParaRPr>
          </a:p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processing </a:t>
            </a:r>
            <a:r>
              <a:rPr lang="en-US" sz="3600" dirty="0">
                <a:latin typeface="Helvetica Neue Bold Condensed"/>
                <a:cs typeface="Helvetica Neue Bold Condensed"/>
              </a:rPr>
              <a:t>of </a:t>
            </a:r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 finite amount of data </a:t>
            </a:r>
          </a:p>
          <a:p>
            <a:r>
              <a:rPr lang="en-US" sz="3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without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interaction or interruption</a:t>
            </a:r>
            <a:r>
              <a:rPr lang="en-US" sz="3600" dirty="0" smtClean="0">
                <a:latin typeface="Helvetica Neue Bold Condensed"/>
                <a:cs typeface="Helvetica Neue Bold Condensed"/>
              </a:rPr>
              <a:t>.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26864"/>
              <a:ext cx="556236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REPORT GENERATION</a:t>
              </a:r>
              <a:endParaRPr lang="en-US" sz="5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6534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536987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ETL PROCESSING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497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45573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46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1917374"/>
              <a:ext cx="301877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BIG DATA</a:t>
              </a:r>
              <a:endPara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425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/>
          <p:nvPr/>
        </p:nvCxnSpPr>
        <p:spPr>
          <a:xfrm>
            <a:off x="3591170" y="2882326"/>
            <a:ext cx="0" cy="0"/>
          </a:xfrm>
          <a:prstGeom prst="straightConnector1">
            <a:avLst/>
          </a:prstGeom>
          <a:ln>
            <a:tailEnd type="arrow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6169953" y="858506"/>
            <a:ext cx="2575170" cy="3426489"/>
            <a:chOff x="1016000" y="1946588"/>
            <a:chExt cx="2575170" cy="3426489"/>
          </a:xfrm>
        </p:grpSpPr>
        <p:sp>
          <p:nvSpPr>
            <p:cNvPr id="6" name="Rectangle 5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9" name="Rectangle 8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253713" y="2063022"/>
              <a:ext cx="9266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Step3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3351265" y="858506"/>
            <a:ext cx="2575170" cy="3426489"/>
          </a:xfrm>
          <a:prstGeom prst="rect">
            <a:avLst/>
          </a:prstGeom>
          <a:solidFill>
            <a:srgbClr val="AAFF4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Gotham Book"/>
              <a:cs typeface="Gotham Book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88978" y="1507209"/>
            <a:ext cx="2115555" cy="2544917"/>
          </a:xfrm>
          <a:prstGeom prst="rect">
            <a:avLst/>
          </a:prstGeom>
          <a:solidFill>
            <a:srgbClr val="008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Gotham Book"/>
                <a:cs typeface="Gotham Book"/>
              </a:rPr>
              <a:t>Tasklet</a:t>
            </a:r>
            <a:endParaRPr lang="en-US" sz="2000" dirty="0">
              <a:latin typeface="Gotham Book"/>
              <a:cs typeface="Gotham Book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8978" y="974940"/>
            <a:ext cx="9284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Gotham Book"/>
                <a:cs typeface="Gotham Book"/>
              </a:rPr>
              <a:t>Step2</a:t>
            </a:r>
            <a:endParaRPr lang="en-US" sz="2000" dirty="0">
              <a:latin typeface="Gotham Book"/>
              <a:cs typeface="Gotham Book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32577" y="858506"/>
            <a:ext cx="2575170" cy="3426489"/>
            <a:chOff x="1016000" y="1946588"/>
            <a:chExt cx="2575170" cy="3426489"/>
          </a:xfrm>
        </p:grpSpPr>
        <p:sp>
          <p:nvSpPr>
            <p:cNvPr id="20" name="Rectangle 19"/>
            <p:cNvSpPr/>
            <p:nvPr/>
          </p:nvSpPr>
          <p:spPr>
            <a:xfrm>
              <a:off x="1016000" y="1946588"/>
              <a:ext cx="2575170" cy="3426489"/>
            </a:xfrm>
            <a:prstGeom prst="rect">
              <a:avLst/>
            </a:prstGeom>
            <a:solidFill>
              <a:srgbClr val="AAFF4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Gotham Book"/>
                <a:cs typeface="Gotham Book"/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1253713" y="2595291"/>
              <a:ext cx="2115555" cy="2544917"/>
              <a:chOff x="1243241" y="2595291"/>
              <a:chExt cx="2022358" cy="254491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Rectangle 22"/>
              <p:cNvSpPr/>
              <p:nvPr/>
            </p:nvSpPr>
            <p:spPr>
              <a:xfrm>
                <a:off x="1243241" y="2595291"/>
                <a:ext cx="2022358" cy="848306"/>
              </a:xfrm>
              <a:prstGeom prst="rect">
                <a:avLst/>
              </a:prstGeom>
              <a:solidFill>
                <a:srgbClr val="2949B6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ItemReader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243241" y="4291902"/>
                <a:ext cx="2022358" cy="848306"/>
              </a:xfrm>
              <a:prstGeom prst="rect">
                <a:avLst/>
              </a:prstGeom>
              <a:solidFill>
                <a:srgbClr val="B9255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ItemWriter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1243241" y="3443596"/>
                <a:ext cx="2022358" cy="848306"/>
              </a:xfrm>
              <a:prstGeom prst="rect">
                <a:avLst/>
              </a:prstGeom>
              <a:solidFill>
                <a:srgbClr val="C79813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err="1" smtClean="0">
                    <a:latin typeface="Gotham Book"/>
                    <a:cs typeface="Gotham Book"/>
                  </a:rPr>
                  <a:t>ItemProcessor</a:t>
                </a:r>
                <a:endParaRPr lang="en-US" sz="2000" dirty="0">
                  <a:latin typeface="Gotham Book"/>
                  <a:cs typeface="Gotham Book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1253713" y="2063022"/>
              <a:ext cx="90095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latin typeface="Gotham Book"/>
                  <a:cs typeface="Gotham Book"/>
                </a:rPr>
                <a:t>Step1</a:t>
              </a:r>
              <a:endParaRPr lang="en-US" sz="2000" dirty="0">
                <a:latin typeface="Gotham Book"/>
                <a:cs typeface="Gotham Book"/>
              </a:endParaRPr>
            </a:p>
          </p:txBody>
        </p:sp>
      </p:grpSp>
      <p:cxnSp>
        <p:nvCxnSpPr>
          <p:cNvPr id="26" name="Straight Arrow Connector 25"/>
          <p:cNvCxnSpPr>
            <a:endCxn id="20" idx="1"/>
          </p:cNvCxnSpPr>
          <p:nvPr/>
        </p:nvCxnSpPr>
        <p:spPr>
          <a:xfrm>
            <a:off x="90711" y="2571751"/>
            <a:ext cx="44186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0" idx="3"/>
            <a:endCxn id="13" idx="1"/>
          </p:cNvCxnSpPr>
          <p:nvPr/>
        </p:nvCxnSpPr>
        <p:spPr>
          <a:xfrm>
            <a:off x="3107747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3" idx="3"/>
            <a:endCxn id="6" idx="1"/>
          </p:cNvCxnSpPr>
          <p:nvPr/>
        </p:nvCxnSpPr>
        <p:spPr>
          <a:xfrm>
            <a:off x="5926435" y="2571751"/>
            <a:ext cx="2435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41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35" y="434179"/>
            <a:ext cx="3691300" cy="36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1710" y="3170569"/>
            <a:ext cx="703269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CHALLENGES</a:t>
            </a: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 OF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670101"/>
                </a:solidFill>
                <a:latin typeface="Helvetica Neue Bold Condensed"/>
                <a:cs typeface="Helvetica Neue Bold Condensed"/>
              </a:rPr>
              <a:t>BATCH ON CLOUDFOUNDRY</a:t>
            </a:r>
            <a:endParaRPr lang="en-US" sz="5000" dirty="0">
              <a:solidFill>
                <a:srgbClr val="67010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88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1771531"/>
            <a:ext cx="48274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WHERE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GET </a:t>
            </a: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MY DATA?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991" y="279346"/>
            <a:ext cx="4584809" cy="45848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63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081609"/>
              <a:ext cx="5504711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SERVICES FOR REMOTE</a:t>
              </a:r>
              <a:endParaRPr lang="en-US" sz="45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813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2444729" y="2133205"/>
              <a:ext cx="5423960" cy="6052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GET IT WHEN YOU NEED IT</a:t>
              </a:r>
              <a:endParaRPr lang="en-US" sz="40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8906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470" y="3145841"/>
            <a:ext cx="789284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latin typeface="Helvetica Neue Bold Condensed"/>
                <a:cs typeface="Helvetica Neue Bold Condensed"/>
              </a:rPr>
              <a:t>HOW DO I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 MY JOBS?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3586" y="71316"/>
            <a:ext cx="3873214" cy="3873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2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8905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TODAY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96925" y="1157362"/>
            <a:ext cx="512236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solidFill>
                  <a:srgbClr val="10253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FUTURE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229014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949" b="34676"/>
          <a:stretch/>
        </p:blipFill>
        <p:spPr>
          <a:xfrm flipH="1">
            <a:off x="329370" y="1905202"/>
            <a:ext cx="6370574" cy="2890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76287" y="260350"/>
            <a:ext cx="4622800" cy="4622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546961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587477" y="600736"/>
            <a:ext cx="7969046" cy="3942028"/>
            <a:chOff x="468007" y="628909"/>
            <a:chExt cx="7969046" cy="3942028"/>
          </a:xfrm>
        </p:grpSpPr>
        <p:sp>
          <p:nvSpPr>
            <p:cNvPr id="7" name="TextBox 6"/>
            <p:cNvSpPr txBox="1"/>
            <p:nvPr/>
          </p:nvSpPr>
          <p:spPr>
            <a:xfrm>
              <a:off x="468007" y="2970499"/>
              <a:ext cx="4389625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WARS AND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APP SERVERS</a:t>
              </a:r>
            </a:p>
          </p:txBody>
        </p:sp>
        <p:pic>
          <p:nvPicPr>
            <p:cNvPr id="8" name="Picture 7" descr="C:\Users\sdunn\Documents\Pivotal\brand\logo\project icons\spring-framework.png"/>
            <p:cNvPicPr>
              <a:picLocks noChangeAspect="1" noChangeArrowheads="1"/>
            </p:cNvPicPr>
            <p:nvPr/>
          </p:nvPicPr>
          <p:blipFill>
            <a:blip r:embed="rId4" cstate="print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025" y="628909"/>
              <a:ext cx="3942028" cy="39420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64270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14782</TotalTime>
  <Words>888</Words>
  <Application>Microsoft Macintosh PowerPoint</Application>
  <PresentationFormat>On-screen Show (16:9)</PresentationFormat>
  <Paragraphs>226</Paragraphs>
  <Slides>108</Slides>
  <Notes>16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464</cp:revision>
  <dcterms:created xsi:type="dcterms:W3CDTF">2014-08-22T16:39:37Z</dcterms:created>
  <dcterms:modified xsi:type="dcterms:W3CDTF">2016-02-12T00:14:44Z</dcterms:modified>
</cp:coreProperties>
</file>